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9" r:id="rId9"/>
    <p:sldId id="266" r:id="rId10"/>
    <p:sldId id="272" r:id="rId11"/>
    <p:sldId id="273" r:id="rId12"/>
    <p:sldId id="262" r:id="rId13"/>
    <p:sldId id="275" r:id="rId14"/>
    <p:sldId id="263" r:id="rId15"/>
    <p:sldId id="264" r:id="rId16"/>
    <p:sldId id="265" r:id="rId17"/>
    <p:sldId id="267" r:id="rId18"/>
  </p:sldIdLst>
  <p:sldSz cx="9144000" cy="5143500" type="screen16x9"/>
  <p:notesSz cx="6858000" cy="9144000"/>
  <p:embeddedFontLst>
    <p:embeddedFont>
      <p:font typeface="Trebuchet MS" panose="020B0603020202020204" pitchFamily="34" charset="0"/>
      <p:regular r:id="rId20"/>
      <p:bold r:id="rId21"/>
      <p:italic r:id="rId22"/>
      <p:boldItalic r:id="rId23"/>
    </p:embeddedFont>
    <p:embeddedFont>
      <p:font typeface="Wingdings 3" panose="05040102010807070707" pitchFamily="18" charset="2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94660"/>
  </p:normalViewPr>
  <p:slideViewPr>
    <p:cSldViewPr snapToGrid="0">
      <p:cViewPr varScale="1">
        <p:scale>
          <a:sx n="88" d="100"/>
          <a:sy n="88" d="100"/>
        </p:scale>
        <p:origin x="804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817883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5249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ba22c40b48_0_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ba22c40b48_0_7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162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ba22c40b48_0_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ba22c40b48_0_7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221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ba22c40b48_0_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ba22c40b48_0_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23273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ba22c40b48_0_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ba22c40b48_0_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2765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ba22c40b48_0_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ba22c40b48_0_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473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ba22c40b48_0_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ba22c40b48_0_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83495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ba22c40b48_0_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ba22c40b48_0_7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889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ba22c40b48_0_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ba22c40b48_0_7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937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ba22c40b48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ba22c40b48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612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ba22c40b48_0_7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ba22c40b48_0_7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717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ba22c40b48_0_7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ba22c40b48_0_7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8494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ba22c40b48_0_7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ba22c40b48_0_7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927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ba22c40b48_0_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ba22c40b48_0_7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36899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ba22c40b48_0_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ba22c40b48_0_7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2567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ba22c40b48_0_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ba22c40b48_0_7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8398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ba22c40b48_0_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ba22c40b48_0_7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6076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95164008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7313023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180943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11035904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954107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6286165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96563979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90004157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0344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82765963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08848947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0491049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9127751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9836488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81792959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31216998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80172577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14345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798558" y="446313"/>
            <a:ext cx="5783400" cy="27153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/>
              <a:t>ФГБОУ ВО «Российский экономический университет им. Г.В. Плеханова»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/>
              <a:t>Итоговый проект на тему:</a:t>
            </a: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/>
              <a:t>« Интернет-магазин </a:t>
            </a:r>
            <a:r>
              <a:rPr lang="ru" sz="1800" dirty="0" smtClean="0"/>
              <a:t>изделий мастерской </a:t>
            </a:r>
            <a:r>
              <a:rPr lang="en-US" sz="1800" dirty="0" smtClean="0"/>
              <a:t>“</a:t>
            </a:r>
            <a:r>
              <a:rPr lang="ru-RU" sz="1800" dirty="0" err="1" smtClean="0"/>
              <a:t>Ножеяр</a:t>
            </a:r>
            <a:r>
              <a:rPr lang="en-US" sz="1800" dirty="0" smtClean="0"/>
              <a:t>”</a:t>
            </a:r>
            <a:r>
              <a:rPr lang="ru" sz="1800" dirty="0" smtClean="0"/>
              <a:t>»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/>
              <a:t>Программа профессиональной переподготовки: Fullstack разработка на языке </a:t>
            </a:r>
            <a:r>
              <a:rPr lang="ru" sz="1800" dirty="0" smtClean="0"/>
              <a:t>Java</a:t>
            </a:r>
            <a:endParaRPr sz="1800"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4366986" y="3434444"/>
            <a:ext cx="3744686" cy="17090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 smtClean="0"/>
              <a:t>Авдеева Диана Владимировна</a:t>
            </a:r>
            <a:endParaRPr sz="1800" b="1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/>
              <a:t>Группа:</a:t>
            </a:r>
            <a:endParaRPr sz="1800" b="1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 smtClean="0"/>
              <a:t>FSJ-5-22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240" y="812959"/>
            <a:ext cx="5021060" cy="388510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206533"/>
            <a:ext cx="2362200" cy="4733925"/>
          </a:xfrm>
          <a:prstGeom prst="rect">
            <a:avLst/>
          </a:prstGeom>
        </p:spPr>
      </p:pic>
      <p:sp>
        <p:nvSpPr>
          <p:cNvPr id="9" name="Google Shape;114;p18"/>
          <p:cNvSpPr txBox="1">
            <a:spLocks noGrp="1"/>
          </p:cNvSpPr>
          <p:nvPr>
            <p:ph type="title"/>
          </p:nvPr>
        </p:nvSpPr>
        <p:spPr>
          <a:xfrm>
            <a:off x="-266700" y="0"/>
            <a:ext cx="57150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Результат</a:t>
            </a:r>
            <a:r>
              <a:rPr lang="en-US" dirty="0" smtClean="0"/>
              <a:t>:</a:t>
            </a:r>
            <a:r>
              <a:rPr lang="ru-RU" dirty="0" smtClean="0"/>
              <a:t> имеется корзина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009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00" y="1043473"/>
            <a:ext cx="3932237" cy="383632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800" y="1022501"/>
            <a:ext cx="4025899" cy="3882757"/>
          </a:xfrm>
          <a:prstGeom prst="rect">
            <a:avLst/>
          </a:prstGeom>
        </p:spPr>
      </p:pic>
      <p:sp>
        <p:nvSpPr>
          <p:cNvPr id="9" name="Google Shape;114;p18"/>
          <p:cNvSpPr txBox="1">
            <a:spLocks noGrp="1"/>
          </p:cNvSpPr>
          <p:nvPr>
            <p:ph type="title"/>
          </p:nvPr>
        </p:nvSpPr>
        <p:spPr>
          <a:xfrm>
            <a:off x="-127000" y="103894"/>
            <a:ext cx="71628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Результат</a:t>
            </a:r>
            <a:r>
              <a:rPr lang="en-US" dirty="0" smtClean="0"/>
              <a:t>:</a:t>
            </a:r>
            <a:r>
              <a:rPr lang="ru-RU" dirty="0" smtClean="0"/>
              <a:t> можно следить за статусом заказа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69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60" y="228600"/>
            <a:ext cx="4060840" cy="4643909"/>
          </a:xfrm>
          <a:prstGeom prst="rect">
            <a:avLst/>
          </a:prstGeom>
        </p:spPr>
      </p:pic>
      <p:sp>
        <p:nvSpPr>
          <p:cNvPr id="4" name="Google Shape;114;p18"/>
          <p:cNvSpPr txBox="1">
            <a:spLocks noGrp="1"/>
          </p:cNvSpPr>
          <p:nvPr>
            <p:ph type="title"/>
          </p:nvPr>
        </p:nvSpPr>
        <p:spPr>
          <a:xfrm>
            <a:off x="-237286" y="88900"/>
            <a:ext cx="4199686" cy="1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Результат</a:t>
            </a:r>
            <a:r>
              <a:rPr lang="en-US" dirty="0" smtClean="0"/>
              <a:t>:</a:t>
            </a:r>
            <a:r>
              <a:rPr lang="ru-RU" dirty="0" smtClean="0"/>
              <a:t> имеется личный кабинет администратора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92" y="2273300"/>
            <a:ext cx="4282647" cy="2232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4;p18"/>
          <p:cNvSpPr txBox="1">
            <a:spLocks noGrp="1"/>
          </p:cNvSpPr>
          <p:nvPr>
            <p:ph type="title"/>
          </p:nvPr>
        </p:nvSpPr>
        <p:spPr>
          <a:xfrm>
            <a:off x="519838" y="131760"/>
            <a:ext cx="3447142" cy="1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Результат</a:t>
            </a:r>
            <a:r>
              <a:rPr lang="en-US" dirty="0" smtClean="0"/>
              <a:t>:</a:t>
            </a:r>
            <a:r>
              <a:rPr lang="ru-RU" dirty="0" smtClean="0"/>
              <a:t> администратор может работать с ассортиментом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19" y="2062160"/>
            <a:ext cx="1709058" cy="299085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0029" y="2062160"/>
            <a:ext cx="2638425" cy="290512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533" y="177800"/>
            <a:ext cx="4353429" cy="297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3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5" y="2439987"/>
            <a:ext cx="2419350" cy="25336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0" y="461258"/>
            <a:ext cx="5692774" cy="204381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2603500"/>
            <a:ext cx="3576641" cy="2370137"/>
          </a:xfrm>
          <a:prstGeom prst="rect">
            <a:avLst/>
          </a:prstGeom>
        </p:spPr>
      </p:pic>
      <p:sp>
        <p:nvSpPr>
          <p:cNvPr id="8" name="Google Shape;114;p18"/>
          <p:cNvSpPr txBox="1">
            <a:spLocks noGrp="1"/>
          </p:cNvSpPr>
          <p:nvPr>
            <p:ph type="title"/>
          </p:nvPr>
        </p:nvSpPr>
        <p:spPr>
          <a:xfrm>
            <a:off x="0" y="177800"/>
            <a:ext cx="3175000" cy="1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Результат</a:t>
            </a:r>
            <a:r>
              <a:rPr lang="en-US" dirty="0" smtClean="0"/>
              <a:t>:</a:t>
            </a:r>
            <a:r>
              <a:rPr lang="ru-RU" dirty="0" smtClean="0"/>
              <a:t> администратор может работать со списком пользователей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74" y="1745626"/>
            <a:ext cx="4735830" cy="280223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983" y="909123"/>
            <a:ext cx="4369118" cy="167300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3004" y="3146742"/>
            <a:ext cx="3724275" cy="1781175"/>
          </a:xfrm>
          <a:prstGeom prst="rect">
            <a:avLst/>
          </a:prstGeom>
        </p:spPr>
      </p:pic>
      <p:sp>
        <p:nvSpPr>
          <p:cNvPr id="6" name="Google Shape;114;p18"/>
          <p:cNvSpPr txBox="1">
            <a:spLocks noGrp="1"/>
          </p:cNvSpPr>
          <p:nvPr>
            <p:ph type="title"/>
          </p:nvPr>
        </p:nvSpPr>
        <p:spPr>
          <a:xfrm>
            <a:off x="390128" y="293577"/>
            <a:ext cx="3619501" cy="1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 smtClean="0"/>
              <a:t>Результат</a:t>
            </a:r>
            <a:r>
              <a:rPr lang="en-US" sz="2400" dirty="0" smtClean="0"/>
              <a:t>:</a:t>
            </a:r>
            <a:r>
              <a:rPr lang="ru-RU" sz="2400" dirty="0" smtClean="0"/>
              <a:t> администратор может работать с заказами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4;p18"/>
          <p:cNvSpPr txBox="1">
            <a:spLocks noGrp="1"/>
          </p:cNvSpPr>
          <p:nvPr>
            <p:ph type="title"/>
          </p:nvPr>
        </p:nvSpPr>
        <p:spPr>
          <a:xfrm>
            <a:off x="311700" y="114300"/>
            <a:ext cx="8520600" cy="5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>
                <a:solidFill>
                  <a:srgbClr val="FF0000"/>
                </a:solidFill>
              </a:rPr>
              <a:t>Видео</a:t>
            </a:r>
            <a:r>
              <a:rPr lang="en-US" dirty="0" smtClean="0">
                <a:solidFill>
                  <a:srgbClr val="FF0000"/>
                </a:solidFill>
              </a:rPr>
              <a:t> - </a:t>
            </a:r>
            <a:r>
              <a:rPr lang="ru-RU" dirty="0" smtClean="0">
                <a:solidFill>
                  <a:srgbClr val="FF0000"/>
                </a:solidFill>
              </a:rPr>
              <a:t>презентация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2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" y="685800"/>
            <a:ext cx="6901542" cy="38821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>
            <a:off x="273600" y="1433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Закл</a:t>
            </a:r>
            <a:r>
              <a:rPr lang="ru" dirty="0">
                <a:solidFill>
                  <a:srgbClr val="92D050"/>
                </a:solidFill>
              </a:rPr>
              <a:t>ю</a:t>
            </a:r>
            <a:r>
              <a:rPr lang="ru" dirty="0"/>
              <a:t>чение</a:t>
            </a:r>
            <a:endParaRPr dirty="0"/>
          </a:p>
        </p:txBody>
      </p:sp>
      <p:sp>
        <p:nvSpPr>
          <p:cNvPr id="136" name="Google Shape;136;p22"/>
          <p:cNvSpPr txBox="1">
            <a:spLocks noGrp="1"/>
          </p:cNvSpPr>
          <p:nvPr>
            <p:ph type="body" idx="1"/>
          </p:nvPr>
        </p:nvSpPr>
        <p:spPr>
          <a:xfrm>
            <a:off x="152400" y="740200"/>
            <a:ext cx="7683500" cy="42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sz="2000" dirty="0" smtClean="0"/>
              <a:t>	</a:t>
            </a:r>
            <a:r>
              <a:rPr lang="ru-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Проект полностью  соответствует требованиям для итоговой аттестационной работы, но будет полностью переделан для реальной мастерской.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Заказчик просит рассылать рекламу, чеки, синхронизировать с 1С, существенно изменить дизайн (сейчас фокус был на проработке функционала), добавить дополнительные роли для работников, чтобы разграничить права, переписать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back-end </a:t>
            </a:r>
            <a:r>
              <a:rPr lang="ru-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на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JS</a:t>
            </a:r>
            <a:r>
              <a:rPr lang="ru-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Тем не менее работа над проектом существенно закрепила материал.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rPr>
              <a:t>	</a:t>
            </a:r>
            <a:r>
              <a:rPr lang="ru-RU" sz="27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БЛАГОДАРИМ </a:t>
            </a:r>
            <a:r>
              <a:rPr lang="ru-RU" sz="27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ЗА ПОЛЧЕННЫЕ НАВЫКИ!</a:t>
            </a:r>
            <a:endParaRPr sz="27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4810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6176186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Предметная область</a:t>
            </a:r>
            <a:endParaRPr dirty="0"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311700" y="1327847"/>
            <a:ext cx="6938186" cy="31244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ru" dirty="0" smtClean="0">
                <a:solidFill>
                  <a:srgbClr val="000000"/>
                </a:solidFill>
              </a:rPr>
              <a:t>	</a:t>
            </a:r>
          </a:p>
          <a:p>
            <a:pPr marL="0" lvl="0" indent="0" algn="just">
              <a:lnSpc>
                <a:spcPct val="100000"/>
              </a:lnSpc>
              <a:buNone/>
            </a:pPr>
            <a:r>
              <a:rPr lang="ru" dirty="0">
                <a:solidFill>
                  <a:schemeClr val="bg2"/>
                </a:solidFill>
              </a:rPr>
              <a:t>	</a:t>
            </a:r>
            <a:r>
              <a:rPr lang="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Интернет-магазин при реальной мастерской по </a:t>
            </a:r>
            <a:r>
              <a:rPr lang="ru-RU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пошиву мягких игрушек из натуральной кожи </a:t>
            </a:r>
            <a:r>
              <a:rPr lang="ru-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и ковке ножей и топоров с элементами </a:t>
            </a:r>
            <a:r>
              <a:rPr lang="ru-RU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х</a:t>
            </a:r>
            <a:r>
              <a:rPr lang="ru-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удожественной резьбы по дереву, кости и металлу.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ru-RU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ru-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Мастерская была создана одним из слушателей курса и произвела между нами фурор, потому что приятно, когда красивые мужчины занимаются красивым делом и делают это достойно! Мы захотели поддержать идею</a:t>
            </a:r>
            <a:r>
              <a:rPr lang="ru-RU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!</a:t>
            </a:r>
            <a:endParaRPr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6339471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ERD-модель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Таблицы в моделе: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" sz="1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lvl="0" indent="0">
              <a:buNone/>
            </a:pPr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ru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erson</a:t>
            </a:r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		</a:t>
            </a:r>
            <a:r>
              <a:rPr lang="ru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(хранит информацию о пользователе и его роли)</a:t>
            </a:r>
            <a:endParaRPr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ru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roduct</a:t>
            </a:r>
            <a:r>
              <a:rPr lang="en-US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		</a:t>
            </a:r>
            <a:r>
              <a:rPr lang="ru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(хранит </a:t>
            </a:r>
            <a:r>
              <a:rPr lang="ru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информацию о товаре)</a:t>
            </a:r>
            <a:endParaRPr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product_cart</a:t>
            </a:r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ru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(хранит </a:t>
            </a:r>
            <a:r>
              <a:rPr lang="ru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информацию о корзине) </a:t>
            </a:r>
            <a:endParaRPr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lvl="0" indent="0">
              <a:spcBef>
                <a:spcPts val="1200"/>
              </a:spcBef>
              <a:buNone/>
            </a:pPr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</a:t>
            </a:r>
            <a:r>
              <a:rPr lang="ru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rders</a:t>
            </a:r>
            <a:r>
              <a:rPr lang="en-US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			</a:t>
            </a:r>
            <a:r>
              <a:rPr lang="ru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(хранит данные о заказе и его статусе </a:t>
            </a:r>
            <a:r>
              <a:rPr lang="ru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ru-RU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category</a:t>
            </a:r>
            <a:r>
              <a:rPr lang="ru-RU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	(хранит данные о категориях товара)</a:t>
            </a:r>
          </a:p>
          <a:p>
            <a:pPr marL="0" lvl="0" indent="0">
              <a:spcBef>
                <a:spcPts val="1200"/>
              </a:spcBef>
              <a:buNone/>
            </a:pPr>
            <a:r>
              <a:rPr lang="en-US" sz="1800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ru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mage</a:t>
            </a:r>
            <a:r>
              <a:rPr lang="en-US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			</a:t>
            </a:r>
            <a:r>
              <a:rPr lang="ru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(хранит данные о фотографии товара) </a:t>
            </a:r>
            <a:endParaRPr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63" y="703748"/>
            <a:ext cx="5986679" cy="43396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6524529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Инструментальные средства</a:t>
            </a: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311700" y="1404046"/>
            <a:ext cx="6578957" cy="2112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342900">
              <a:spcBef>
                <a:spcPts val="1200"/>
              </a:spcBef>
            </a:pPr>
            <a:r>
              <a:rPr lang="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front-end:			HTML, CSS</a:t>
            </a:r>
            <a:endParaRPr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>
              <a:spcBef>
                <a:spcPts val="1200"/>
              </a:spcBef>
              <a:spcAft>
                <a:spcPts val="1200"/>
              </a:spcAft>
            </a:pPr>
            <a:r>
              <a:rPr lang="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back-end:			SQL</a:t>
            </a:r>
            <a:r>
              <a:rPr lang="ru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Java с использованием </a:t>
            </a:r>
            <a:r>
              <a:rPr lang="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							framework </a:t>
            </a:r>
            <a:r>
              <a:rPr lang="ru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Spring (Boot, </a:t>
            </a:r>
            <a:r>
              <a:rPr lang="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								Security</a:t>
            </a:r>
            <a:r>
              <a:rPr lang="ru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Validation, JPA, </a:t>
            </a:r>
            <a:r>
              <a:rPr lang="ru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								Thymeleaf</a:t>
            </a:r>
            <a:r>
              <a:rPr lang="ru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Maven, Hibernate)</a:t>
            </a:r>
            <a:endParaRPr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404778" y="205182"/>
            <a:ext cx="5894422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Результат</a:t>
            </a:r>
            <a:r>
              <a:rPr lang="en-US" dirty="0" smtClean="0"/>
              <a:t>:</a:t>
            </a:r>
            <a:r>
              <a:rPr lang="ru-RU" dirty="0" smtClean="0"/>
              <a:t> имеется авторизация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378" y="1103450"/>
            <a:ext cx="5056339" cy="35079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455578" y="205182"/>
            <a:ext cx="5411822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Результат</a:t>
            </a:r>
            <a:r>
              <a:rPr lang="en-US" dirty="0" smtClean="0"/>
              <a:t>:</a:t>
            </a:r>
            <a:r>
              <a:rPr lang="ru-RU" dirty="0" smtClean="0"/>
              <a:t> имеется регистрация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857" y="978082"/>
            <a:ext cx="5840866" cy="401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52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-211886" y="0"/>
            <a:ext cx="6904786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Результат</a:t>
            </a:r>
            <a:r>
              <a:rPr lang="en-US" dirty="0" smtClean="0"/>
              <a:t>:</a:t>
            </a:r>
            <a:r>
              <a:rPr lang="ru-RU" dirty="0" smtClean="0"/>
              <a:t> имеется главная страница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511" y="699465"/>
            <a:ext cx="4061529" cy="426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13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97" y="1517967"/>
            <a:ext cx="6803878" cy="2177733"/>
          </a:xfrm>
          <a:prstGeom prst="rect">
            <a:avLst/>
          </a:prstGeom>
        </p:spPr>
      </p:pic>
      <p:sp>
        <p:nvSpPr>
          <p:cNvPr id="9" name="Google Shape;114;p18"/>
          <p:cNvSpPr txBox="1">
            <a:spLocks noGrp="1"/>
          </p:cNvSpPr>
          <p:nvPr>
            <p:ph type="title"/>
          </p:nvPr>
        </p:nvSpPr>
        <p:spPr>
          <a:xfrm>
            <a:off x="-237286" y="88900"/>
            <a:ext cx="6904786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Результат</a:t>
            </a:r>
            <a:r>
              <a:rPr lang="en-US" dirty="0" smtClean="0"/>
              <a:t>:</a:t>
            </a:r>
            <a:r>
              <a:rPr lang="ru-RU" dirty="0" smtClean="0"/>
              <a:t> имеется личный кабинет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453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рань">
  <a:themeElements>
    <a:clrScheme name="Грань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1523</TotalTime>
  <Words>114</Words>
  <Application>Microsoft Office PowerPoint</Application>
  <PresentationFormat>Экран (16:9)</PresentationFormat>
  <Paragraphs>44</Paragraphs>
  <Slides>17</Slides>
  <Notes>17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Wingdings 3</vt:lpstr>
      <vt:lpstr>Грань</vt:lpstr>
      <vt:lpstr>ФГБОУ ВО «Российский экономический университет им. Г.В. Плеханова»  Итоговый проект на тему: « Интернет-магазин изделий мастерской “Ножеяр”»  Программа профессиональной переподготовки: Fullstack разработка на языке Java</vt:lpstr>
      <vt:lpstr>Предметная область</vt:lpstr>
      <vt:lpstr>ERD-модель</vt:lpstr>
      <vt:lpstr>Презентация PowerPoint</vt:lpstr>
      <vt:lpstr>Инструментальные средства</vt:lpstr>
      <vt:lpstr>Результат: имеется авторизация</vt:lpstr>
      <vt:lpstr>Результат: имеется регистрация</vt:lpstr>
      <vt:lpstr>Результат: имеется главная страница</vt:lpstr>
      <vt:lpstr>Результат: имеется личный кабинет</vt:lpstr>
      <vt:lpstr>Результат: имеется корзина</vt:lpstr>
      <vt:lpstr>Результат: можно следить за статусом заказа</vt:lpstr>
      <vt:lpstr>Результат: имеется личный кабинет администратора</vt:lpstr>
      <vt:lpstr>Результат: администратор может работать с ассортиментом</vt:lpstr>
      <vt:lpstr>Результат: администратор может работать со списком пользователей</vt:lpstr>
      <vt:lpstr>Результат: администратор может работать с заказами</vt:lpstr>
      <vt:lpstr>Видео - презентация</vt:lpstr>
      <vt:lpstr>Заключение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ФГБОУ ВО «Российский экономический университет им. Г.В. Плеханова»  Итоговый проект на тему: « Интернет-магазин изделий мастерской “Ножеяр”»  Программа профессиональной переподготовки: Fullstack разработка на языке Java</dc:title>
  <dc:creator>Пользователь</dc:creator>
  <cp:lastModifiedBy>Учетная запись Майкрософт</cp:lastModifiedBy>
  <cp:revision>23</cp:revision>
  <dcterms:modified xsi:type="dcterms:W3CDTF">2023-06-06T00:24:08Z</dcterms:modified>
</cp:coreProperties>
</file>